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8C6F7B2-FFAC-4A0C-B5C5-C82BB64BCA14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39C303-30F8-4E2A-9726-4EE78CF304DB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08889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F7B2-FFAC-4A0C-B5C5-C82BB64BCA14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C303-30F8-4E2A-9726-4EE78CF30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612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F7B2-FFAC-4A0C-B5C5-C82BB64BCA14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C303-30F8-4E2A-9726-4EE78CF30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35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F7B2-FFAC-4A0C-B5C5-C82BB64BCA14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C303-30F8-4E2A-9726-4EE78CF30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C6F7B2-FFAC-4A0C-B5C5-C82BB64BCA14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39C303-30F8-4E2A-9726-4EE78CF304D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64430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F7B2-FFAC-4A0C-B5C5-C82BB64BCA14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C303-30F8-4E2A-9726-4EE78CF30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36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F7B2-FFAC-4A0C-B5C5-C82BB64BCA14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C303-30F8-4E2A-9726-4EE78CF30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8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F7B2-FFAC-4A0C-B5C5-C82BB64BCA14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C303-30F8-4E2A-9726-4EE78CF30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99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F7B2-FFAC-4A0C-B5C5-C82BB64BCA14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C303-30F8-4E2A-9726-4EE78CF30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83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C6F7B2-FFAC-4A0C-B5C5-C82BB64BCA14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39C303-30F8-4E2A-9726-4EE78CF304D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92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C6F7B2-FFAC-4A0C-B5C5-C82BB64BCA14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39C303-30F8-4E2A-9726-4EE78CF304D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3183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8C6F7B2-FFAC-4A0C-B5C5-C82BB64BCA14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439C303-30F8-4E2A-9726-4EE78CF304D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162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7648" y="1298813"/>
            <a:ext cx="9144000" cy="1635455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1. Общее представление о проектной деятельности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4817" y="3233548"/>
            <a:ext cx="9844585" cy="2880649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ru-RU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представление о проектной деятельности.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Понятие проекта.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проектной деятельности.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проектов. 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Важные элементы успешных проектов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55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83140" y="314031"/>
            <a:ext cx="10608860" cy="4875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Классификация проектов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958" y="1156790"/>
            <a:ext cx="9983722" cy="517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1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51294" y="1763178"/>
            <a:ext cx="9735404" cy="4077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Зачастую проекты являются формой реализации деятельности по развитию предприятий, либо проведения улучшений, изменений, как внутри предприятия, так и в окружающем мире. Также в форме проектов традиционно проводят исследования, эксперименты, проверяют гипотезы.</a:t>
            </a:r>
            <a:endParaRPr lang="ru-RU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Такие проекты не предполагают получения прибыли в качестве непосредственного результата проекта. Напротив, осуществление проекта требует затрат, которые часто называют инвестициями. При этом, безусловно, результат выполнения такого проекта может дать возможность предприятию в дальнейшем заработать.</a:t>
            </a:r>
            <a:endParaRPr lang="ru-RU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7879" y="425158"/>
            <a:ext cx="10031105" cy="40536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Наличие явной цели получения прибыли от выполнения проекта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07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6413" y="419623"/>
            <a:ext cx="10508776" cy="6251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то же время есть проекты, где коммерческие требования предъявляются непосредственно к продукту проекта. </a:t>
            </a:r>
            <a:endParaRPr lang="ru-RU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Контрактные проекты 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когда одно предприятие (Исполнитель) берется за выполнение проекта для другого предприятия (Заказчика). Исполнитель предлагает Заказчику выполнить проект, получить необходимый результат в определенные сроки за согласованную стоимость. При этом в стоимость проекта Исполнитель закладывает свою прибыль.</a:t>
            </a:r>
            <a:endParaRPr lang="ru-RU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15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Проекты предоставления услуг, проведения мероприятий или создания продукта на платной основе для широкой аудитории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Например, проведение мероприятий: концертов, семинаров, где прибыль формируется за счет продажи билетов, приема взносов или иным способом.</a:t>
            </a:r>
            <a:endParaRPr lang="ru-RU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15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Финансовые инвестиционные проекты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когда в определенный проект вкладываются средства с ожиданием возврата большей суммы за счет реализации проекта.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23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лассификация в зависимости от ожидаемой прибыл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906" y="982639"/>
            <a:ext cx="7730675" cy="5022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594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73709" y="1594903"/>
            <a:ext cx="10345002" cy="470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Значимыми для определения метода управления проектами являются характеристики уникальности продукта проекта и уникальности процесса выполнения работ проекта.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 проекта уникальный по определению, однако есть ряд отраслей, где продукты проектов похожи друг на друга.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Уникальность процесса и продукта проекта определяется как конкретными условиями, в которых проект осуществляется, так и восприятием конкретных людей, вовлеченных в проект. Стоит отметить, что проекты с уникальным продуктом и уникальным процессом предприятия часто предпочитают отдавать на аутсорсинг, чтобы не загружать неопределенностью свои собственные ресурсы.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то же время выполнение проектов с типовым процессом и типовым продуктом нужно стараться максимально оптимизировать, чтобы минимизировать затраты на управление.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7881" y="452454"/>
            <a:ext cx="9412406" cy="7509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Классификация по признакам уникальности продукта проекта и процесса выполнения работ проекта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4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2197" y="1499295"/>
            <a:ext cx="9526137" cy="437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Число пользователей продукта проекта может быть ограниченным, если проект делается в интересах конкретного предприятия, либо неограниченным, если он предназначен для массового применения (интернет-сервисы, решения для людей с ограниченными возможностями, сервисы по обеспечению питанием).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первой категории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предполагается работа по выявлению требований, тестированию продукта, активному взаимодействию с конкретными людьми или инициативной группой. Проект выполняется с непосредственным вовлечением конкретных людей, учета их реальных потребностей и ожиданий.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 втором случае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применяются маркетинговые исследования, пилотные запуски, оценки идеи на уровне прототипа или маркетинговых материалов, работа с фокус-группами и тестирования на достаточно массовой аудитории.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7781" y="395919"/>
            <a:ext cx="7962196" cy="4216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Число пользователей продукта проекта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9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9058" y="200883"/>
            <a:ext cx="9554057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По числу участников проектной команды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51378" y="1784472"/>
            <a:ext cx="9225887" cy="3648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проект выполняется командой из одного или двух участников, то организация взаимодействия в команде не является проблемой.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 как только участников становится более трех, становится актуальным иметь ясные договоренности и четкие планы: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режиму рабочих встреч,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системе хранения электронных и бумажных документов,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способу информирования.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02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233" y="354530"/>
            <a:ext cx="9043916" cy="40536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По типичным задачам, для которых применяется проектное управление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64422" y="1143039"/>
            <a:ext cx="5304429" cy="21522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типам: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и проведение мероприятий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Оптимизация бизнес-процессов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нового продукта или услуги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Предпринимательские проекты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Строительство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программного обеспечения и т.д.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92071" y="3678438"/>
            <a:ext cx="9849133" cy="2579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9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 необходимо напомнить, что любой проект может быть декомпозирован на составляющие его </a:t>
            </a:r>
            <a:r>
              <a:rPr lang="ru-RU" sz="19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подпроекты</a:t>
            </a:r>
            <a:r>
              <a:rPr lang="ru-RU" sz="19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 </a:t>
            </a:r>
            <a:r>
              <a:rPr lang="ru-RU" sz="19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подпроекты</a:t>
            </a:r>
            <a:r>
              <a:rPr lang="ru-RU" sz="19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могут быть своего типа, отличного от типа родительского проекта. </a:t>
            </a:r>
            <a:r>
              <a:rPr lang="ru-RU" sz="19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Например, проект создания нового изделия машиностроительным предприятием может включать в себя </a:t>
            </a:r>
            <a:r>
              <a:rPr lang="ru-RU" sz="19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подпроекты</a:t>
            </a:r>
            <a:r>
              <a:rPr lang="ru-RU" sz="19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9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9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маркетингового исследования,</a:t>
            </a:r>
            <a:endParaRPr lang="ru-RU" sz="19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9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выпуска тестового образца,</a:t>
            </a:r>
            <a:endParaRPr lang="ru-RU" sz="19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9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выпуска опытной партии,</a:t>
            </a:r>
            <a:endParaRPr lang="ru-RU" sz="19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9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организации массового производства и пр.</a:t>
            </a:r>
            <a:endParaRPr lang="ru-RU" sz="19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0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8113" y="374252"/>
            <a:ext cx="8456830" cy="4216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Важные элементы успешных проектов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83473" y="1306927"/>
            <a:ext cx="8934735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Успешность проекта состоит из двух слагаемых: успех управления проектом + успех продукта. Каждое из слагаемых влияет на оценку успешности всего проекта.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191" y="2989904"/>
            <a:ext cx="7605680" cy="322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81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0018" y="560747"/>
            <a:ext cx="10627056" cy="1179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Успешность управления проектом 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тот показатель, который оценивает процесс выполнения проекта. Успех управления проектом обычно легко поддается измерению после завершения проекта. </a:t>
            </a:r>
            <a:r>
              <a:rPr lang="ru-RU" sz="2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Критерии приведены на предыдущем слайде.</a:t>
            </a:r>
            <a:endParaRPr lang="ru-RU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0018" y="1901708"/>
            <a:ext cx="10627056" cy="1903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Успешность продукта показывает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решил ли полученный продукт поставленную в проекте проблему или нет. Есть нюанс, что успешность продукта не всегда можно измерить по завершению проекта, например, если проблема связана со структурой организации, поведением социальных групп, образовательной политикой и т.д. В таких системах изменения происходят очень медленно. 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400" y="3967227"/>
            <a:ext cx="6490292" cy="269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84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544" y="567839"/>
            <a:ext cx="8122479" cy="14478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2951" y="2084410"/>
            <a:ext cx="8542504" cy="477359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42951" y="2084410"/>
            <a:ext cx="1405718" cy="5086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00669" y="74336"/>
            <a:ext cx="11391331" cy="4247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представление о проектной деятельности. Понятие проекта.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8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37814" y="498582"/>
            <a:ext cx="9371463" cy="1376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Часто при определении термина «проект» вводят понятие проектного треугольника: соотношение сроков, стоимости и содержания (объема работ) – </a:t>
            </a: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«3С».</a:t>
            </a:r>
            <a:endParaRPr lang="ru-RU" sz="2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Проектный треугольни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610" y="1587257"/>
            <a:ext cx="2434206" cy="227505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737814" y="4191052"/>
            <a:ext cx="9371464" cy="1804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Идея, которая заложена в понятие проектного треугольника проста, но при этом не менее значима: изменив одну сторону (срок, стоимость или содержание проекта), изменится по крайней мере одна из оставшихся сторон.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59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651" y="1118731"/>
            <a:ext cx="10290412" cy="443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 ДЛЯ САМОКОНТРОЛЯ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Что такое проектная деятельность и ключевые отличия от операционной деятельности?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Каковы основные этапы проектной деятельности и их краткая характеристика?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Основные определения понятия «Проект».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Зачем нужна классификация типов проектов?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Каковы основные признаки классификации проектов?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Как можно определить понятие «Успешность проекта»?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Какие показатели используются при оценке успешности проекта?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28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2544" y="2869442"/>
            <a:ext cx="9601200" cy="692624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79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909" y="1007730"/>
            <a:ext cx="9605347" cy="412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90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14901" y="1326523"/>
            <a:ext cx="9744501" cy="424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отличие от нее, операционная деятельность – это постоянный вид деятельности с мало меняющимся составом исполнителей, результат ее повторяется, т.е. не является уникальным.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Ключевые отличия проектной деятельности – это уникальность результата, ограниченность по срокам и большее число рисков. Состав исполнителей, как правило, формируется под конкретный проект.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61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5050" y="227054"/>
            <a:ext cx="8156812" cy="2199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Примерами проектной деятельности являются: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постройка дома,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конференции,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проектирование нового продукта,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услуги,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соревнования,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выпуск праздничного буклета и т.д.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36943" y="227054"/>
            <a:ext cx="6096000" cy="185589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 операционной деятельности: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занятие спортом (тренировки),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изучение иностранного языка,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обслуживание клиентов,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 лекций,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производство продукта и т.д.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78757" y="2551820"/>
            <a:ext cx="9453349" cy="81689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ВЫ ДУМАЕТЕ, В КАКИХ СЛУЧАЯХ ЭТО ОПЕРАЦИОННАЯ ИЛИ ПРОЕКТНАЯ ДЕЯТЕЛЬНОСТЬ?</a:t>
            </a:r>
            <a:endParaRPr lang="ru-RU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0249" y="3505672"/>
            <a:ext cx="6096000" cy="3352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Процесс выполнения ремонта в квартире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мы периодически что-то доделываем, меняем обои, прикручиваем полки, меняем окна – это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операционная или проектная деятельность?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мы задаемся целью завершить ремонт до определенной даты в определенном месте (квартире), например, до начала лета (если это в принципе возможно – завершить ремонт...), планируем шаги и контролируем их выполнение – это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операционная или проектная деятельность?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46460" y="3505672"/>
            <a:ext cx="5268036" cy="3171766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Приготовление праздничного ужина</a:t>
            </a:r>
            <a:endParaRPr lang="ru-RU" sz="1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Заранее продумав концепт праздничного ужина с друзьями, расписав шаги когда, что и кто будет закупать и готовить, как сервировать стол, мы получим деятельность, больше похожую на</a:t>
            </a:r>
            <a:endParaRPr lang="ru-RU" sz="1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7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операционная или проектная деятельность?</a:t>
            </a:r>
            <a:endParaRPr lang="ru-RU" sz="1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мы как обычно купили продукты и приготовили ужин – это деятельность</a:t>
            </a:r>
            <a:endParaRPr lang="ru-RU" sz="1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7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операционная или проектная деятельность?</a:t>
            </a:r>
            <a:endParaRPr lang="ru-RU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4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3847" y="273087"/>
            <a:ext cx="11418153" cy="40536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Этапы проектной деятельности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64777" y="1561809"/>
            <a:ext cx="10235820" cy="1452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 Первый этап работы –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проблематизация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Идентификация проблемы, которую нужно решить, или задачи, которую нужно выполнить – вот, что является началом работы.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64777" y="3611203"/>
            <a:ext cx="10235820" cy="2101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 Следующий этап –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целеполагание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1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этом этапе определяется: к чему все-таки должен прийти проект и каких достичь целей. Для этого важно провести шаг генерации идей, вариантов решений по достижению целей.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96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6287" y="942806"/>
            <a:ext cx="10031104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SMART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мнемоническая аббревиатура, используемая для определения целей и постановки задач в различных областях.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46663" y="2511281"/>
            <a:ext cx="10222173" cy="3187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Хорошо сформулированная цель проекта должна быть:</a:t>
            </a:r>
          </a:p>
          <a:p>
            <a:pPr indent="450215" algn="ctr">
              <a:lnSpc>
                <a:spcPct val="107000"/>
              </a:lnSpc>
              <a:spcAft>
                <a:spcPts val="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конкретной (однозначно воспринимаемой всеми участниками),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измеримой (это значит, что вы должны сформулировать выявленную проблему в конкретных показателях),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достижимой при заданных временных и ресурсных ограничениях.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7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92154" y="1080862"/>
            <a:ext cx="9780897" cy="4702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родукт проекта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то, что должно быть реализовано (создано) для завершения проекта, для достижения цели; именно его мы будем сдавать Заказчику.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Продуктом проекта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могут быть товары, услуги, разработанные методологии, определенные информационные материалы, результаты исследований и т.д.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 проекта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отчуждаем от его создателя, т.е. его можно «передать» при необходимости.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8506" y="550027"/>
            <a:ext cx="9849135" cy="6053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 Третий этап – </a:t>
            </a:r>
            <a:r>
              <a:rPr lang="ru-RU" sz="2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Здесь происходит планирование деятельности, которую необходимо осуществить для достижения цели. Определяются требования к продукту проекта, выбираются способы выполнения, устанавливаются сроки выполнения, назначаются ответственные и т.д.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1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 Четвертый этап – </a:t>
            </a:r>
            <a:r>
              <a:rPr lang="ru-RU" sz="2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 проекта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Для успешной реализации важно научиться отслеживать прогресс выполнения, чтобы вовремя выявить отклонения и предпринять управленческие действия. Определяйте контрольные точки (вехи), проводите оценивание каждого этапа работы с точки зрения сроков и достигнутых результатов.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1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(5) Последний этап – </a:t>
            </a:r>
            <a:r>
              <a:rPr lang="ru-RU" sz="2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сдача проекта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Основные задачи на этом этапе – не только «сдача-приемка» работ и получение подтверждения заказчика для формального закрытия проекта, но и проведение итогового анализа проекта, документирование извлеченных уроков, оценка работы и признание заслуг всех членов команды, их высвобождение и передача на новые проекты.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47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96</TotalTime>
  <Words>1027</Words>
  <Application>Microsoft Office PowerPoint</Application>
  <PresentationFormat>Широкоэкранный</PresentationFormat>
  <Paragraphs>122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Calibri</vt:lpstr>
      <vt:lpstr>Franklin Gothic Book</vt:lpstr>
      <vt:lpstr>Times New Roman</vt:lpstr>
      <vt:lpstr>Wingdings</vt:lpstr>
      <vt:lpstr>Crop</vt:lpstr>
      <vt:lpstr>Лекция 1. Общее представление о проектной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1. Общее представление о проектной деятельности</dc:title>
  <dc:creator>Windows</dc:creator>
  <cp:lastModifiedBy>Windows</cp:lastModifiedBy>
  <cp:revision>8</cp:revision>
  <dcterms:created xsi:type="dcterms:W3CDTF">2020-09-06T14:00:15Z</dcterms:created>
  <dcterms:modified xsi:type="dcterms:W3CDTF">2020-09-06T15:36:40Z</dcterms:modified>
</cp:coreProperties>
</file>